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5" r:id="rId5"/>
    <p:sldId id="314" r:id="rId6"/>
    <p:sldId id="316" r:id="rId7"/>
    <p:sldId id="327" r:id="rId8"/>
    <p:sldId id="310" r:id="rId9"/>
    <p:sldId id="332" r:id="rId10"/>
    <p:sldId id="312" r:id="rId11"/>
    <p:sldId id="323" r:id="rId12"/>
    <p:sldId id="324" r:id="rId13"/>
    <p:sldId id="325" r:id="rId14"/>
    <p:sldId id="321" r:id="rId15"/>
    <p:sldId id="326" r:id="rId16"/>
    <p:sldId id="329" r:id="rId17"/>
    <p:sldId id="328" r:id="rId18"/>
    <p:sldId id="322" r:id="rId19"/>
    <p:sldId id="317" r:id="rId20"/>
    <p:sldId id="333" r:id="rId21"/>
    <p:sldId id="318" r:id="rId22"/>
    <p:sldId id="320" r:id="rId23"/>
  </p:sldIdLst>
  <p:sldSz cx="12188825" cy="6858000"/>
  <p:notesSz cx="6858000" cy="9144000"/>
  <p:custDataLst>
    <p:tags r:id="rId26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8"/>
    <a:srgbClr val="00428A"/>
    <a:srgbClr val="46A4D9"/>
    <a:srgbClr val="001731"/>
    <a:srgbClr val="A4DBEE"/>
    <a:srgbClr val="9DE6F5"/>
    <a:srgbClr val="16C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29" autoAdjust="0"/>
  </p:normalViewPr>
  <p:slideViewPr>
    <p:cSldViewPr showGuides="1">
      <p:cViewPr varScale="1">
        <p:scale>
          <a:sx n="75" d="100"/>
          <a:sy n="75" d="100"/>
        </p:scale>
        <p:origin x="90" y="64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ru" dirty="0" smtClean="0"/>
            <a:t>Етап 1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uk-UA" noProof="0" dirty="0" smtClean="0"/>
            <a:t>Пошук</a:t>
          </a:r>
          <a:r>
            <a:rPr lang="ru-RU" dirty="0" smtClean="0"/>
            <a:t> оптимально</a:t>
          </a:r>
          <a:r>
            <a:rPr lang="uk-UA" dirty="0" smtClean="0"/>
            <a:t>ї точки для руху</a:t>
          </a:r>
          <a:endParaRPr lang="en-US" dirty="0"/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ru" dirty="0" smtClean="0"/>
            <a:t>Етап</a:t>
          </a:r>
          <a:r>
            <a:rPr lang="en-US" dirty="0" smtClean="0"/>
            <a:t> </a:t>
          </a:r>
          <a:r>
            <a:rPr lang="ru" dirty="0" smtClean="0"/>
            <a:t> </a:t>
          </a:r>
          <a:r>
            <a:rPr lang="ru" dirty="0"/>
            <a:t>2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ru" dirty="0" smtClean="0"/>
            <a:t>Пошук противника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ru-RU" dirty="0" smtClean="0"/>
            <a:t>Е</a:t>
          </a:r>
          <a:r>
            <a:rPr lang="ru" dirty="0" smtClean="0"/>
            <a:t>тап</a:t>
          </a:r>
          <a:r>
            <a:rPr lang="en-US" dirty="0" smtClean="0"/>
            <a:t> </a:t>
          </a:r>
          <a:r>
            <a:rPr lang="ru" dirty="0" smtClean="0"/>
            <a:t>3</a:t>
          </a:r>
          <a:endParaRPr lang="en-US" dirty="0"/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uk-UA" dirty="0" smtClean="0"/>
            <a:t>Стрільба та маневри з противником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65B6D8B9-E558-4264-B37F-7B4B2A8896DF}">
      <dgm:prSet phldrT="[Text]"/>
      <dgm:spPr/>
      <dgm:t>
        <a:bodyPr rtlCol="0"/>
        <a:lstStyle/>
        <a:p>
          <a:pPr rtl="0"/>
          <a:r>
            <a:rPr lang="uk-UA" dirty="0" smtClean="0"/>
            <a:t>Займання позиції</a:t>
          </a:r>
          <a:endParaRPr lang="en-US" dirty="0"/>
        </a:p>
      </dgm:t>
    </dgm:pt>
    <dgm:pt modelId="{04F5A724-3AA7-4E78-B992-BCB3E916993F}" type="parTrans" cxnId="{CA96E113-7151-48C8-B4D5-7AA211772CC8}">
      <dgm:prSet/>
      <dgm:spPr/>
      <dgm:t>
        <a:bodyPr rtlCol="0"/>
        <a:lstStyle/>
        <a:p>
          <a:pPr rtl="0"/>
          <a:endParaRPr lang="en-US"/>
        </a:p>
      </dgm:t>
    </dgm:pt>
    <dgm:pt modelId="{370A79FF-9957-49E1-811F-78AB198DD9E0}" type="sibTrans" cxnId="{CA96E113-7151-48C8-B4D5-7AA211772CC8}">
      <dgm:prSet/>
      <dgm:spPr/>
      <dgm:t>
        <a:bodyPr rtlCol="0"/>
        <a:lstStyle/>
        <a:p>
          <a:pPr rtl="0"/>
          <a:endParaRPr lang="en-US"/>
        </a:p>
      </dgm:t>
    </dgm:pt>
    <dgm:pt modelId="{E90F19BF-91E4-49F4-B0ED-7841FA1C4F29}">
      <dgm:prSet phldrT="[Text]"/>
      <dgm:spPr/>
      <dgm:t>
        <a:bodyPr rtlCol="0"/>
        <a:lstStyle/>
        <a:p>
          <a:pPr rtl="0"/>
          <a:r>
            <a:rPr lang="uk-UA" dirty="0" smtClean="0"/>
            <a:t>Побудова оптимального шляху</a:t>
          </a:r>
          <a:endParaRPr lang="en-US" dirty="0"/>
        </a:p>
      </dgm:t>
    </dgm:pt>
    <dgm:pt modelId="{87FD9DCC-4EE4-43EC-A37A-6497DBF58A42}" type="parTrans" cxnId="{40FD17D3-8117-4843-8FED-03E0944E288B}">
      <dgm:prSet/>
      <dgm:spPr/>
      <dgm:t>
        <a:bodyPr/>
        <a:lstStyle/>
        <a:p>
          <a:endParaRPr lang="ru-RU"/>
        </a:p>
      </dgm:t>
    </dgm:pt>
    <dgm:pt modelId="{32ED7077-6997-4A20-8A87-CB018D02CA59}" type="sibTrans" cxnId="{40FD17D3-8117-4843-8FED-03E0944E288B}">
      <dgm:prSet/>
      <dgm:spPr/>
      <dgm:t>
        <a:bodyPr/>
        <a:lstStyle/>
        <a:p>
          <a:endParaRPr lang="ru-RU"/>
        </a:p>
      </dgm:t>
    </dgm:pt>
    <dgm:pt modelId="{3BBF322B-94E5-4D27-854D-946F5590ED8E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ED249CF3-824D-4A44-874A-BDE2EF73A9B4}" type="parTrans" cxnId="{F8009FC6-EDCF-46E4-8F85-30263651A86F}">
      <dgm:prSet/>
      <dgm:spPr/>
      <dgm:t>
        <a:bodyPr/>
        <a:lstStyle/>
        <a:p>
          <a:endParaRPr lang="ru-RU"/>
        </a:p>
      </dgm:t>
    </dgm:pt>
    <dgm:pt modelId="{B83CD68A-08F6-4300-AFDC-B03D60042B7E}" type="sibTrans" cxnId="{F8009FC6-EDCF-46E4-8F85-30263651A86F}">
      <dgm:prSet/>
      <dgm:spPr/>
      <dgm:t>
        <a:bodyPr/>
        <a:lstStyle/>
        <a:p>
          <a:endParaRPr lang="ru-RU"/>
        </a:p>
      </dgm:t>
    </dgm:pt>
    <dgm:pt modelId="{375B6CAD-AB98-409D-B0FA-2719A50BA2FD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51982990-21D9-4D8A-A6B0-6845A39EA97C}" type="parTrans" cxnId="{E9F264AF-621C-4122-B555-C378E782C842}">
      <dgm:prSet/>
      <dgm:spPr/>
      <dgm:t>
        <a:bodyPr/>
        <a:lstStyle/>
        <a:p>
          <a:endParaRPr lang="ru-RU"/>
        </a:p>
      </dgm:t>
    </dgm:pt>
    <dgm:pt modelId="{544FFAC8-59DE-4B6E-B57E-99EEDFF300E4}" type="sibTrans" cxnId="{E9F264AF-621C-4122-B555-C378E782C842}">
      <dgm:prSet/>
      <dgm:spPr/>
      <dgm:t>
        <a:bodyPr/>
        <a:lstStyle/>
        <a:p>
          <a:endParaRPr lang="ru-RU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ru-RU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ru-RU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AFA8ACCE-9CF7-4504-AAE3-E368B2A594E0}" type="presOf" srcId="{375B6CAD-AB98-409D-B0FA-2719A50BA2FD}" destId="{843715D2-C2C2-41EB-BDA3-21230FBA46DB}" srcOrd="1" destOrd="1" presId="urn:microsoft.com/office/officeart/2005/8/layout/hProcess4"/>
    <dgm:cxn modelId="{3F2B4A4D-0B22-45DA-9A4A-680CA57BAB6D}" type="presOf" srcId="{E90F19BF-91E4-49F4-B0ED-7841FA1C4F29}" destId="{96015622-8A46-45CF-A72A-2856B699B374}" srcOrd="0" destOrd="1" presId="urn:microsoft.com/office/officeart/2005/8/layout/hProcess4"/>
    <dgm:cxn modelId="{8EB9D0B6-CF3D-473D-AB5F-CA56FC3EF803}" type="presOf" srcId="{3BBF322B-94E5-4D27-854D-946F5590ED8E}" destId="{69C28D3B-E083-42DF-9EA0-916CA12125A9}" srcOrd="0" destOrd="0" presId="urn:microsoft.com/office/officeart/2005/8/layout/hProcess4"/>
    <dgm:cxn modelId="{4143D757-8617-4C89-8322-E3B29A1874AF}" srcId="{58828492-5CEF-4AFE-95CB-5D7E6A18158B}" destId="{68838C34-4D02-49F8-ADD7-BFA90D87B7EA}" srcOrd="2" destOrd="0" parTransId="{F2AD00AD-6A23-4C89-A107-68EF5D1F0B94}" sibTransId="{FFC4FCE7-6F2F-4F91-A74A-7C4C32A81657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1FF2A54A-1D6F-4707-963F-B808B1050CA8}" type="presOf" srcId="{375B6CAD-AB98-409D-B0FA-2719A50BA2FD}" destId="{69C28D3B-E083-42DF-9EA0-916CA12125A9}" srcOrd="0" destOrd="1" presId="urn:microsoft.com/office/officeart/2005/8/layout/hProcess4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E9F264AF-621C-4122-B555-C378E782C842}" srcId="{58828492-5CEF-4AFE-95CB-5D7E6A18158B}" destId="{375B6CAD-AB98-409D-B0FA-2719A50BA2FD}" srcOrd="1" destOrd="0" parTransId="{51982990-21D9-4D8A-A6B0-6845A39EA97C}" sibTransId="{544FFAC8-59DE-4B6E-B57E-99EEDFF300E4}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72CE5798-20C4-4E1B-95AA-361D7C1427C7}" type="presOf" srcId="{E90F19BF-91E4-49F4-B0ED-7841FA1C4F29}" destId="{BFE859F2-A9E8-4F95-9161-8EC68F2D30C4}" srcOrd="1" destOrd="1" presId="urn:microsoft.com/office/officeart/2005/8/layout/hProcess4"/>
    <dgm:cxn modelId="{F8009FC6-EDCF-46E4-8F85-30263651A86F}" srcId="{58828492-5CEF-4AFE-95CB-5D7E6A18158B}" destId="{3BBF322B-94E5-4D27-854D-946F5590ED8E}" srcOrd="0" destOrd="0" parTransId="{ED249CF3-824D-4A44-874A-BDE2EF73A9B4}" sibTransId="{B83CD68A-08F6-4300-AFDC-B03D60042B7E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2" presId="urn:microsoft.com/office/officeart/2005/8/layout/hProcess4"/>
    <dgm:cxn modelId="{521D67DF-A0D5-4B46-83A9-597447ECB566}" type="presOf" srcId="{3BBF322B-94E5-4D27-854D-946F5590ED8E}" destId="{843715D2-C2C2-41EB-BDA3-21230FBA46DB}" srcOrd="1" destOrd="0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40FD17D3-8117-4843-8FED-03E0944E288B}" srcId="{FB986F71-3126-4196-BD30-74AEDC39A1CA}" destId="{E90F19BF-91E4-49F4-B0ED-7841FA1C4F29}" srcOrd="1" destOrd="0" parTransId="{87FD9DCC-4EE4-43EC-A37A-6497DBF58A42}" sibTransId="{32ED7077-6997-4A20-8A87-CB018D02CA59}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1BE66046-E00C-4ECF-A4C7-64A3E9346530}" type="presOf" srcId="{68838C34-4D02-49F8-ADD7-BFA90D87B7EA}" destId="{69C28D3B-E083-42DF-9EA0-916CA12125A9}" srcOrd="0" destOrd="2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211923" y="1146429"/>
          <a:ext cx="2670909" cy="2202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000" kern="1200" noProof="0" dirty="0" smtClean="0"/>
            <a:t>Пошук</a:t>
          </a:r>
          <a:r>
            <a:rPr lang="ru-RU" sz="2000" kern="1200" dirty="0" smtClean="0"/>
            <a:t> оптимально</a:t>
          </a:r>
          <a:r>
            <a:rPr lang="uk-UA" sz="2000" kern="1200" dirty="0" smtClean="0"/>
            <a:t>ї точки для руху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000" kern="1200" dirty="0" smtClean="0"/>
            <a:t>Побудова оптимального шляху</a:t>
          </a:r>
          <a:endParaRPr lang="en-US" sz="2000" kern="1200" dirty="0"/>
        </a:p>
      </dsp:txBody>
      <dsp:txXfrm>
        <a:off x="262619" y="1197125"/>
        <a:ext cx="2569517" cy="1629491"/>
      </dsp:txXfrm>
    </dsp:sp>
    <dsp:sp modelId="{6A63D16E-EEE6-4267-97EA-5AD7D2BC4E84}">
      <dsp:nvSpPr>
        <dsp:cNvPr id="0" name=""/>
        <dsp:cNvSpPr/>
      </dsp:nvSpPr>
      <dsp:spPr>
        <a:xfrm>
          <a:off x="1689999" y="1588834"/>
          <a:ext cx="3067049" cy="3067049"/>
        </a:xfrm>
        <a:prstGeom prst="leftCircularArrow">
          <a:avLst>
            <a:gd name="adj1" fmla="val 3548"/>
            <a:gd name="adj2" fmla="val 440706"/>
            <a:gd name="adj3" fmla="val 2216217"/>
            <a:gd name="adj4" fmla="val 9024489"/>
            <a:gd name="adj5" fmla="val 4139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805459" y="2877312"/>
          <a:ext cx="2374142" cy="944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rtlCol="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5300" kern="1200" dirty="0" smtClean="0"/>
            <a:t>Етап 1</a:t>
          </a:r>
          <a:endParaRPr lang="en-US" sz="5300" kern="1200" dirty="0"/>
        </a:p>
      </dsp:txBody>
      <dsp:txXfrm>
        <a:off x="833111" y="2904964"/>
        <a:ext cx="2318838" cy="888814"/>
      </dsp:txXfrm>
    </dsp:sp>
    <dsp:sp modelId="{E83793B4-2C5C-4D90-82FA-E5EE4745664D}">
      <dsp:nvSpPr>
        <dsp:cNvPr id="0" name=""/>
        <dsp:cNvSpPr/>
      </dsp:nvSpPr>
      <dsp:spPr>
        <a:xfrm>
          <a:off x="3697761" y="1146429"/>
          <a:ext cx="2670909" cy="2202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" sz="2000" kern="1200" dirty="0" smtClean="0"/>
            <a:t>Пошук противника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000" kern="1200" dirty="0" smtClean="0"/>
            <a:t>Займання позиції</a:t>
          </a:r>
          <a:endParaRPr lang="en-US" sz="2000" kern="1200" dirty="0"/>
        </a:p>
      </dsp:txBody>
      <dsp:txXfrm>
        <a:off x="3748457" y="1669184"/>
        <a:ext cx="2569517" cy="1629491"/>
      </dsp:txXfrm>
    </dsp:sp>
    <dsp:sp modelId="{DC2A0ADB-DCE3-4BF4-9952-0394865777AC}">
      <dsp:nvSpPr>
        <dsp:cNvPr id="0" name=""/>
        <dsp:cNvSpPr/>
      </dsp:nvSpPr>
      <dsp:spPr>
        <a:xfrm>
          <a:off x="5153579" y="-246460"/>
          <a:ext cx="3408332" cy="3408332"/>
        </a:xfrm>
        <a:prstGeom prst="circularArrow">
          <a:avLst>
            <a:gd name="adj1" fmla="val 3193"/>
            <a:gd name="adj2" fmla="val 393243"/>
            <a:gd name="adj3" fmla="val 19431246"/>
            <a:gd name="adj4" fmla="val 12575511"/>
            <a:gd name="adj5" fmla="val 3725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4291296" y="674370"/>
          <a:ext cx="2374142" cy="944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rtlCol="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5300" kern="1200" dirty="0" smtClean="0"/>
            <a:t>Етап</a:t>
          </a:r>
          <a:r>
            <a:rPr lang="en-US" sz="5300" kern="1200" dirty="0" smtClean="0"/>
            <a:t> </a:t>
          </a:r>
          <a:r>
            <a:rPr lang="ru" sz="5300" kern="1200" dirty="0" smtClean="0"/>
            <a:t> </a:t>
          </a:r>
          <a:r>
            <a:rPr lang="ru" sz="5300" kern="1200" dirty="0"/>
            <a:t>2</a:t>
          </a:r>
          <a:endParaRPr lang="en-US" sz="5300" kern="1200" dirty="0"/>
        </a:p>
      </dsp:txBody>
      <dsp:txXfrm>
        <a:off x="4318948" y="702022"/>
        <a:ext cx="2318838" cy="888814"/>
      </dsp:txXfrm>
    </dsp:sp>
    <dsp:sp modelId="{69C28D3B-E083-42DF-9EA0-916CA12125A9}">
      <dsp:nvSpPr>
        <dsp:cNvPr id="0" name=""/>
        <dsp:cNvSpPr/>
      </dsp:nvSpPr>
      <dsp:spPr>
        <a:xfrm>
          <a:off x="7183598" y="1146429"/>
          <a:ext cx="2670909" cy="2202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000" kern="1200" dirty="0" smtClean="0"/>
            <a:t>Стрільба та маневри з противником</a:t>
          </a:r>
          <a:endParaRPr lang="en-US" sz="2000" kern="1200" dirty="0"/>
        </a:p>
      </dsp:txBody>
      <dsp:txXfrm>
        <a:off x="7234294" y="1197125"/>
        <a:ext cx="2569517" cy="1629491"/>
      </dsp:txXfrm>
    </dsp:sp>
    <dsp:sp modelId="{047F5837-10E2-4FFC-A492-DB8A19EF48CA}">
      <dsp:nvSpPr>
        <dsp:cNvPr id="0" name=""/>
        <dsp:cNvSpPr/>
      </dsp:nvSpPr>
      <dsp:spPr>
        <a:xfrm>
          <a:off x="7777134" y="2877312"/>
          <a:ext cx="2374142" cy="944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rtlCol="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300" kern="1200" dirty="0" smtClean="0"/>
            <a:t>Е</a:t>
          </a:r>
          <a:r>
            <a:rPr lang="ru" sz="5300" kern="1200" dirty="0" smtClean="0"/>
            <a:t>тап</a:t>
          </a:r>
          <a:r>
            <a:rPr lang="en-US" sz="5300" kern="1200" dirty="0" smtClean="0"/>
            <a:t> </a:t>
          </a:r>
          <a:r>
            <a:rPr lang="ru" sz="5300" kern="1200" dirty="0" smtClean="0"/>
            <a:t>3</a:t>
          </a:r>
          <a:endParaRPr lang="en-US" sz="5300" kern="1200" dirty="0"/>
        </a:p>
      </dsp:txBody>
      <dsp:txXfrm>
        <a:off x="7804786" y="2904964"/>
        <a:ext cx="2318838" cy="888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24.12.2020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24.12.2020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24.12.2020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ru.wikipedia.org/wiki/Ray_cast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1065213" y="1714500"/>
            <a:ext cx="8229600" cy="2895600"/>
          </a:xfrm>
        </p:spPr>
        <p:txBody>
          <a:bodyPr rtlCol="0"/>
          <a:lstStyle/>
          <a:p>
            <a:pPr rtl="0"/>
            <a:r>
              <a:rPr lang="uk-UA" dirty="0" smtClean="0"/>
              <a:t>Розробка гри зі штучним інтелектом</a:t>
            </a:r>
            <a:endParaRPr lang="uk-UA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dirty="0" smtClean="0"/>
              <a:t>Холоденко</a:t>
            </a:r>
            <a:r>
              <a:rPr lang="en-US" dirty="0" smtClean="0"/>
              <a:t> </a:t>
            </a:r>
            <a:r>
              <a:rPr lang="ru-RU" dirty="0" smtClean="0"/>
              <a:t> А.</a:t>
            </a:r>
            <a:br>
              <a:rPr lang="ru-RU" dirty="0" smtClean="0"/>
            </a:br>
            <a:r>
              <a:rPr lang="ru-RU" dirty="0" smtClean="0"/>
              <a:t>Сафонов</a:t>
            </a:r>
            <a:r>
              <a:rPr lang="en-US" dirty="0" smtClean="0"/>
              <a:t> </a:t>
            </a:r>
            <a:r>
              <a:rPr lang="ru-RU" dirty="0" smtClean="0"/>
              <a:t> А.</a:t>
            </a:r>
          </a:p>
          <a:p>
            <a:pPr rtl="0">
              <a:lnSpc>
                <a:spcPct val="100000"/>
              </a:lnSpc>
            </a:pPr>
            <a:r>
              <a:rPr lang="ru-RU" dirty="0" smtClean="0"/>
              <a:t>Лесюк</a:t>
            </a:r>
            <a:r>
              <a:rPr lang="en-US" dirty="0" smtClean="0"/>
              <a:t> </a:t>
            </a:r>
            <a:r>
              <a:rPr lang="ru-RU" dirty="0" smtClean="0"/>
              <a:t> А.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4572850" y="5245100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>
                <a:solidFill>
                  <a:srgbClr val="00428A"/>
                </a:solidFill>
              </a:rPr>
              <a:t>Tripl</a:t>
            </a:r>
            <a:r>
              <a:rPr lang="uk-UA" noProof="1" smtClean="0">
                <a:solidFill>
                  <a:srgbClr val="00428A"/>
                </a:solidFill>
              </a:rPr>
              <a:t>е</a:t>
            </a:r>
            <a:r>
              <a:rPr lang="en-US" noProof="1" smtClean="0">
                <a:solidFill>
                  <a:srgbClr val="00428A"/>
                </a:solidFill>
              </a:rPr>
              <a:t>-A</a:t>
            </a:r>
            <a:r>
              <a:rPr lang="en-US" dirty="0" smtClean="0">
                <a:solidFill>
                  <a:srgbClr val="00428A"/>
                </a:solidFill>
              </a:rPr>
              <a:t> project</a:t>
            </a:r>
            <a:endParaRPr lang="uk-UA" dirty="0">
              <a:solidFill>
                <a:srgbClr val="00428A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2944812" y="4826000"/>
            <a:ext cx="381000" cy="381000"/>
          </a:xfrm>
          <a:prstGeom prst="ellipse">
            <a:avLst/>
          </a:prstGeom>
          <a:noFill/>
          <a:ln>
            <a:solidFill>
              <a:srgbClr val="004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Овал 9"/>
          <p:cNvSpPr/>
          <p:nvPr/>
        </p:nvSpPr>
        <p:spPr>
          <a:xfrm>
            <a:off x="2563812" y="5143500"/>
            <a:ext cx="381000" cy="381000"/>
          </a:xfrm>
          <a:prstGeom prst="ellipse">
            <a:avLst/>
          </a:prstGeom>
          <a:noFill/>
          <a:ln>
            <a:solidFill>
              <a:srgbClr val="004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1" name="Овал 10"/>
          <p:cNvSpPr/>
          <p:nvPr/>
        </p:nvSpPr>
        <p:spPr>
          <a:xfrm>
            <a:off x="2170112" y="5448300"/>
            <a:ext cx="381000" cy="381000"/>
          </a:xfrm>
          <a:prstGeom prst="ellipse">
            <a:avLst/>
          </a:prstGeom>
          <a:noFill/>
          <a:ln>
            <a:solidFill>
              <a:srgbClr val="004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cxnSp>
        <p:nvCxnSpPr>
          <p:cNvPr id="14" name="Скругленная соединительная линия 13"/>
          <p:cNvCxnSpPr>
            <a:stCxn id="6" idx="6"/>
            <a:endCxn id="16" idx="1"/>
          </p:cNvCxnSpPr>
          <p:nvPr/>
        </p:nvCxnSpPr>
        <p:spPr>
          <a:xfrm>
            <a:off x="3325812" y="5016500"/>
            <a:ext cx="1296618" cy="438279"/>
          </a:xfrm>
          <a:prstGeom prst="curvedConnector3">
            <a:avLst/>
          </a:prstGeom>
          <a:ln>
            <a:solidFill>
              <a:srgbClr val="0042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4622430" y="5194558"/>
            <a:ext cx="1612797" cy="520442"/>
          </a:xfrm>
          <a:prstGeom prst="roundRect">
            <a:avLst/>
          </a:prstGeom>
          <a:noFill/>
          <a:ln>
            <a:solidFill>
              <a:srgbClr val="004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cxnSp>
        <p:nvCxnSpPr>
          <p:cNvPr id="18" name="Скругленная соединительная линия 17"/>
          <p:cNvCxnSpPr>
            <a:stCxn id="10" idx="6"/>
            <a:endCxn id="16" idx="1"/>
          </p:cNvCxnSpPr>
          <p:nvPr/>
        </p:nvCxnSpPr>
        <p:spPr>
          <a:xfrm>
            <a:off x="2944812" y="5334000"/>
            <a:ext cx="1677618" cy="120779"/>
          </a:xfrm>
          <a:prstGeom prst="curvedConnector3">
            <a:avLst/>
          </a:prstGeom>
          <a:ln>
            <a:solidFill>
              <a:srgbClr val="0042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>
            <a:stCxn id="11" idx="6"/>
            <a:endCxn id="16" idx="1"/>
          </p:cNvCxnSpPr>
          <p:nvPr/>
        </p:nvCxnSpPr>
        <p:spPr>
          <a:xfrm flipV="1">
            <a:off x="2551112" y="5454779"/>
            <a:ext cx="2071318" cy="184021"/>
          </a:xfrm>
          <a:prstGeom prst="curvedConnector3">
            <a:avLst/>
          </a:prstGeom>
          <a:ln>
            <a:solidFill>
              <a:srgbClr val="0042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12812" y="495300"/>
            <a:ext cx="3687302" cy="80010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Теплова карта у </a:t>
            </a:r>
            <a:r>
              <a:rPr lang="uk-UA" dirty="0" smtClean="0"/>
              <a:t>вигляді</a:t>
            </a:r>
            <a:r>
              <a:rPr lang="ru-RU" dirty="0" smtClean="0"/>
              <a:t> </a:t>
            </a:r>
            <a:r>
              <a:rPr lang="uk-UA" dirty="0" smtClean="0"/>
              <a:t>висот</a:t>
            </a:r>
            <a:endParaRPr lang="uk-UA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09624" y="1371600"/>
            <a:ext cx="4228180" cy="1600200"/>
          </a:xfrm>
        </p:spPr>
        <p:txBody>
          <a:bodyPr rtlCol="0"/>
          <a:lstStyle/>
          <a:p>
            <a:r>
              <a:rPr lang="uk-UA" dirty="0" smtClean="0"/>
              <a:t>У самій грі карта використовується для обрання найкращих позицій, та обрання маршруту переміщення по карті.</a:t>
            </a:r>
            <a:endParaRPr lang="uk-UA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4951412" y="6096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2"/>
          <p:cNvSpPr txBox="1">
            <a:spLocks/>
          </p:cNvSpPr>
          <p:nvPr/>
        </p:nvSpPr>
        <p:spPr>
          <a:xfrm>
            <a:off x="7237412" y="5105400"/>
            <a:ext cx="4114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/>
              <a:t>Звичайна теплова карта</a:t>
            </a:r>
            <a:endParaRPr lang="uk-UA" sz="3200" dirty="0"/>
          </a:p>
        </p:txBody>
      </p:sp>
      <p:sp>
        <p:nvSpPr>
          <p:cNvPr id="7" name="Стрелка вправо 6"/>
          <p:cNvSpPr/>
          <p:nvPr/>
        </p:nvSpPr>
        <p:spPr>
          <a:xfrm rot="10800000">
            <a:off x="5942012" y="52959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E6BC4C-46CC-438B-B2F1-507E336128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3795"/>
          <a:stretch>
            <a:fillRect/>
          </a:stretch>
        </p:blipFill>
        <p:spPr>
          <a:xfrm>
            <a:off x="6475413" y="457200"/>
            <a:ext cx="5257800" cy="426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D7B5AB-CB50-4459-B606-1B97D9FEB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t="3918" r="19970"/>
          <a:stretch/>
        </p:blipFill>
        <p:spPr>
          <a:xfrm>
            <a:off x="912812" y="2491631"/>
            <a:ext cx="4658393" cy="37567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461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 rtlCol="0"/>
          <a:lstStyle/>
          <a:p>
            <a:pPr algn="ctr" rtl="0"/>
            <a:r>
              <a:rPr lang="uk-UA" dirty="0" smtClean="0"/>
              <a:t>Переміщення ботів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95425" y="1828800"/>
            <a:ext cx="4419599" cy="4114800"/>
          </a:xfrm>
        </p:spPr>
        <p:txBody>
          <a:bodyPr rtlCol="0"/>
          <a:lstStyle/>
          <a:p>
            <a:r>
              <a:rPr lang="uk-UA" dirty="0" smtClean="0"/>
              <a:t>Для переміщення ботів створюється  карта ваг, яка допомагає ботам  обирати напрям, та знаходити найбільш вигідні місця</a:t>
            </a:r>
          </a:p>
          <a:p>
            <a:r>
              <a:rPr lang="uk-UA" dirty="0" smtClean="0"/>
              <a:t>Для простого обрання маршруту боти використовують </a:t>
            </a:r>
            <a:r>
              <a:rPr lang="uk-UA" dirty="0"/>
              <a:t>модифікований метод </a:t>
            </a:r>
            <a:r>
              <a:rPr lang="uk-UA" dirty="0" err="1"/>
              <a:t>алгоритма</a:t>
            </a:r>
            <a:r>
              <a:rPr lang="uk-UA" dirty="0"/>
              <a:t> </a:t>
            </a:r>
            <a:r>
              <a:rPr lang="uk-UA" dirty="0" smtClean="0"/>
              <a:t>Лі</a:t>
            </a:r>
          </a:p>
          <a:p>
            <a:endParaRPr lang="uk-UA" dirty="0"/>
          </a:p>
          <a:p>
            <a:endParaRPr lang="uk-UA" dirty="0" smtClean="0"/>
          </a:p>
          <a:p>
            <a:pPr rtl="0"/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87" y="5429250"/>
            <a:ext cx="1428750" cy="14287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5392788"/>
            <a:ext cx="1478204" cy="146521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82" y="5514138"/>
            <a:ext cx="1939684" cy="1343862"/>
          </a:xfrm>
          <a:prstGeom prst="rect">
            <a:avLst/>
          </a:prstGeom>
        </p:spPr>
      </p:pic>
      <p:pic>
        <p:nvPicPr>
          <p:cNvPr id="6160" name="Picture 16" descr="Алгоритм Ли — Википедия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841500"/>
            <a:ext cx="433744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 rtlCol="0"/>
          <a:lstStyle/>
          <a:p>
            <a:pPr algn="ctr" rtl="0"/>
            <a:r>
              <a:rPr lang="uk-UA" dirty="0" smtClean="0"/>
              <a:t>Поле зору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542212" y="1600199"/>
            <a:ext cx="4416552" cy="4114801"/>
          </a:xfrm>
        </p:spPr>
        <p:txBody>
          <a:bodyPr rtlCol="0"/>
          <a:lstStyle/>
          <a:p>
            <a:pPr rtl="0"/>
            <a:r>
              <a:rPr lang="uk-UA" dirty="0" smtClean="0"/>
              <a:t>Наші боти мають обмежене поле зору, яке складає 120 градусів.</a:t>
            </a:r>
          </a:p>
          <a:p>
            <a:r>
              <a:rPr lang="uk-UA" dirty="0" smtClean="0"/>
              <a:t>Для цього використаний алгоритм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ay casting.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hlinkClick r:id="rId4"/>
            </a:endParaRPr>
          </a:p>
        </p:txBody>
      </p:sp>
      <p:pic>
        <p:nvPicPr>
          <p:cNvPr id="10" name="2020-12-23 21-17-24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478" y="1600199"/>
            <a:ext cx="6585132" cy="392684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717035"/>
            <a:ext cx="2971800" cy="18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2" y="3949700"/>
            <a:ext cx="2895600" cy="2895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3340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uk-UA" dirty="0" smtClean="0"/>
              <a:t>Поле зору та стрільба 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86374" y="1205732"/>
            <a:ext cx="4416552" cy="3276600"/>
          </a:xfrm>
        </p:spPr>
        <p:txBody>
          <a:bodyPr rtlCol="0"/>
          <a:lstStyle/>
          <a:p>
            <a:pPr marL="0" indent="0" rtl="0">
              <a:buNone/>
            </a:pPr>
            <a:r>
              <a:rPr lang="uk-UA" dirty="0" smtClean="0"/>
              <a:t>Наші боти навіть можуть навчитися «</a:t>
            </a:r>
            <a:r>
              <a:rPr lang="uk-UA" dirty="0" err="1" smtClean="0"/>
              <a:t>кемперити</a:t>
            </a:r>
            <a:r>
              <a:rPr lang="uk-UA" dirty="0" smtClean="0"/>
              <a:t>», це пов'язано з тим що на певному місці на карті можуть бути настільки великі ваги, що бот буде просто там стояти</a:t>
            </a:r>
            <a:endParaRPr lang="uk-UA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222625" y="1104901"/>
            <a:ext cx="4416552" cy="32766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uk-UA" dirty="0" smtClean="0"/>
              <a:t>В цілому алгоритм стрільби виглядає так:</a:t>
            </a:r>
          </a:p>
          <a:p>
            <a:r>
              <a:rPr lang="uk-UA" dirty="0" smtClean="0"/>
              <a:t>знаходження цілі в області видимості;</a:t>
            </a:r>
          </a:p>
          <a:p>
            <a:r>
              <a:rPr lang="uk-UA" dirty="0"/>
              <a:t>о</a:t>
            </a:r>
            <a:r>
              <a:rPr lang="uk-UA" dirty="0" smtClean="0"/>
              <a:t>брання найближчої цілі, якщо ціль не одна;</a:t>
            </a:r>
          </a:p>
          <a:p>
            <a:r>
              <a:rPr lang="uk-UA" dirty="0"/>
              <a:t>в</a:t>
            </a:r>
            <a:r>
              <a:rPr lang="uk-UA" dirty="0" smtClean="0"/>
              <a:t>иконання пострілів.</a:t>
            </a:r>
          </a:p>
          <a:p>
            <a:pPr rtl="0"/>
            <a:endParaRPr lang="ru-RU" dirty="0"/>
          </a:p>
        </p:txBody>
      </p:sp>
      <p:pic>
        <p:nvPicPr>
          <p:cNvPr id="7170" name="Picture 2" descr="https://static.wikia.nocookie.net/terraria/images/2/2d/%D0%9F%D1%80%D0%B8%D1%86%D0%B5%D0%BB.png/revision/latest/scale-to-width-down/26?cb=20131031124140&amp;path-prefix=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19736">
            <a:off x="1602889" y="430530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static.wikia.nocookie.net/terraria/images/3/3c/%D0%A1%D0%BD%D0%B0%D0%B9%D0%BF%D0%B5%D1%80%D1%81%D0%BA%D0%B8%D0%B9_%D0%BF%D1%80%D0%B8%D1%86%D0%B5%D0%BB.png/revision/latest/scale-to-width-down/32?cb=20131101093141&amp;path-prefix=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051240" y="4253920"/>
            <a:ext cx="571123" cy="5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tatic.wikia.nocookie.net/terraria/images/5/51/%D0%9F%D1%80%D0%B8%D1%86%D0%B5%D0%BB_%D1%80%D0%B0%D0%B7%D0%B2%D0%B5%D0%B4%D1%87%D0%B8%D0%BA%D0%B0.png/revision/latest/scale-to-width-down/30?cb=20200622223414&amp;path-prefix=r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525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258" flipH="1">
            <a:off x="30611" y="4051300"/>
            <a:ext cx="34502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0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3340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uk-UA" dirty="0" smtClean="0"/>
              <a:t>Поле зору та стрільба 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89012" y="1028700"/>
            <a:ext cx="4416552" cy="2171700"/>
          </a:xfrm>
        </p:spPr>
        <p:txBody>
          <a:bodyPr rtlCol="0"/>
          <a:lstStyle/>
          <a:p>
            <a:pPr rtl="0"/>
            <a:r>
              <a:rPr lang="uk-UA" cap="none" dirty="0" smtClean="0"/>
              <a:t>Стрільба бота коли в видимій області з'являється гравець.</a:t>
            </a:r>
          </a:p>
          <a:p>
            <a:pPr rtl="0"/>
            <a:r>
              <a:rPr lang="uk-UA" cap="none" dirty="0" smtClean="0">
                <a:solidFill>
                  <a:srgbClr val="003268"/>
                </a:solidFill>
              </a:rPr>
              <a:t>Та підступний постріл у спину </a:t>
            </a:r>
            <a:r>
              <a:rPr lang="uk-UA" cap="none" dirty="0" smtClean="0"/>
              <a:t/>
            </a:r>
            <a:br>
              <a:rPr lang="uk-UA" cap="none" dirty="0" smtClean="0"/>
            </a:br>
            <a:endParaRPr lang="uk-UA" cap="none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4" y="2743200"/>
            <a:ext cx="3276600" cy="3276600"/>
          </a:xfrm>
        </p:spPr>
      </p:pic>
      <p:pic>
        <p:nvPicPr>
          <p:cNvPr id="7" name="2020-12-23 21-47-01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4812" y="1600200"/>
            <a:ext cx="6338206" cy="3840163"/>
          </a:xfrm>
        </p:spPr>
      </p:pic>
    </p:spTree>
    <p:extLst>
      <p:ext uri="{BB962C8B-B14F-4D97-AF65-F5344CB8AC3E}">
        <p14:creationId xmlns:p14="http://schemas.microsoft.com/office/powerpoint/2010/main" val="12604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 rtlCol="0"/>
          <a:lstStyle/>
          <a:p>
            <a:pPr algn="ctr" rtl="0"/>
            <a:r>
              <a:rPr lang="uk-UA" dirty="0" smtClean="0"/>
              <a:t>Оптимізація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93824" y="1320800"/>
            <a:ext cx="4416552" cy="762000"/>
          </a:xfrm>
        </p:spPr>
        <p:txBody>
          <a:bodyPr rtlCol="0"/>
          <a:lstStyle/>
          <a:p>
            <a:pPr rtl="0"/>
            <a:r>
              <a:rPr lang="uk-UA" cap="none" dirty="0" smtClean="0"/>
              <a:t>Багато готових алгоритмів, виявилися не придатними, або дуже не оптимізованими</a:t>
            </a:r>
            <a:endParaRPr lang="uk-UA" cap="none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70012" y="2286000"/>
            <a:ext cx="4416552" cy="3276600"/>
          </a:xfrm>
        </p:spPr>
        <p:txBody>
          <a:bodyPr rtlCol="0"/>
          <a:lstStyle/>
          <a:p>
            <a:pPr rtl="0"/>
            <a:r>
              <a:rPr lang="uk-UA" dirty="0" smtClean="0"/>
              <a:t>Група алгоритмів стрільби</a:t>
            </a:r>
          </a:p>
          <a:p>
            <a:pPr rtl="0"/>
            <a:r>
              <a:rPr lang="uk-UA" dirty="0" smtClean="0"/>
              <a:t>Група алгоритмів переміщення</a:t>
            </a:r>
          </a:p>
          <a:p>
            <a:pPr rtl="0"/>
            <a:r>
              <a:rPr lang="uk-UA" dirty="0"/>
              <a:t> </a:t>
            </a:r>
            <a:r>
              <a:rPr lang="uk-UA" dirty="0" smtClean="0"/>
              <a:t>Група алгоритмів зору</a:t>
            </a:r>
          </a:p>
          <a:p>
            <a:pPr rtl="0"/>
            <a:endParaRPr lang="uk-UA" dirty="0"/>
          </a:p>
        </p:txBody>
      </p:sp>
      <p:pic>
        <p:nvPicPr>
          <p:cNvPr id="9218" name="Picture 2" descr="Cyberpunk 2077 стал объектом насмешек в социальных сетях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07" y="1701800"/>
            <a:ext cx="4430183" cy="2489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482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ая прямоугольная выноска 12"/>
          <p:cNvSpPr/>
          <p:nvPr/>
        </p:nvSpPr>
        <p:spPr>
          <a:xfrm rot="10800000">
            <a:off x="1293810" y="5181600"/>
            <a:ext cx="3908200" cy="1164145"/>
          </a:xfrm>
          <a:prstGeom prst="wedgeRoundRectCallout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7905746" y="1499339"/>
            <a:ext cx="3810003" cy="1229475"/>
          </a:xfrm>
          <a:prstGeom prst="wedgeRoundRectCallout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dirty="0" smtClean="0"/>
              <a:t>Приклад оптимізація алгоритму видалення снарядів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10" y="5416010"/>
            <a:ext cx="3581400" cy="6953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675719"/>
            <a:ext cx="5257800" cy="330957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3004567"/>
            <a:ext cx="5495925" cy="350560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384" y="1799751"/>
            <a:ext cx="35147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522413" y="381000"/>
            <a:ext cx="9144001" cy="817926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dirty="0" smtClean="0"/>
              <a:t>Приклад навчання ботів </a:t>
            </a:r>
            <a:endParaRPr lang="uk-UA" dirty="0"/>
          </a:p>
        </p:txBody>
      </p:sp>
      <p:sp>
        <p:nvSpPr>
          <p:cNvPr id="3" name="Стрелка вправо 2"/>
          <p:cNvSpPr/>
          <p:nvPr/>
        </p:nvSpPr>
        <p:spPr>
          <a:xfrm>
            <a:off x="5599113" y="3005137"/>
            <a:ext cx="990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037012" y="1198926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Зміни теплової карти після 40 епох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4" y="1828800"/>
            <a:ext cx="4171950" cy="33623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4" y="1828800"/>
            <a:ext cx="3848100" cy="33623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TextBox 13"/>
          <p:cNvSpPr txBox="1"/>
          <p:nvPr/>
        </p:nvSpPr>
        <p:spPr>
          <a:xfrm>
            <a:off x="874714" y="5451667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На початку карта заповнена просто шумами, це зроблено для того щоб спонукати ботів почати рухатися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7451724" y="5480434"/>
            <a:ext cx="417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Після кожного навчання проходить нормалізація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2460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Вертикальный свиток 49"/>
          <p:cNvSpPr/>
          <p:nvPr/>
        </p:nvSpPr>
        <p:spPr>
          <a:xfrm>
            <a:off x="4578820" y="2812174"/>
            <a:ext cx="3409154" cy="3207947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2619742" y="1295400"/>
            <a:ext cx="6949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ДЯКУ</a:t>
            </a:r>
            <a:r>
              <a:rPr lang="uk-UA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ЄМО ЗА УВАГУ!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Круговая 11"/>
          <p:cNvSpPr/>
          <p:nvPr/>
        </p:nvSpPr>
        <p:spPr>
          <a:xfrm rot="19503728">
            <a:off x="2941360" y="6918055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3" name="Круговая 12"/>
          <p:cNvSpPr/>
          <p:nvPr/>
        </p:nvSpPr>
        <p:spPr>
          <a:xfrm rot="18695024">
            <a:off x="3688457" y="6826079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4" name="Круговая 13"/>
          <p:cNvSpPr/>
          <p:nvPr/>
        </p:nvSpPr>
        <p:spPr>
          <a:xfrm rot="18893460">
            <a:off x="4570246" y="6824164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5" name="Круговая 14"/>
          <p:cNvSpPr/>
          <p:nvPr/>
        </p:nvSpPr>
        <p:spPr>
          <a:xfrm rot="19812671">
            <a:off x="1888381" y="6927469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6" name="Круговая 15"/>
          <p:cNvSpPr/>
          <p:nvPr/>
        </p:nvSpPr>
        <p:spPr>
          <a:xfrm rot="18582033">
            <a:off x="5635655" y="6899212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7" name="Круговая 16"/>
          <p:cNvSpPr/>
          <p:nvPr/>
        </p:nvSpPr>
        <p:spPr>
          <a:xfrm rot="18198443">
            <a:off x="6500641" y="6932764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руговая 17"/>
          <p:cNvSpPr/>
          <p:nvPr/>
        </p:nvSpPr>
        <p:spPr>
          <a:xfrm rot="18945928">
            <a:off x="7788086" y="6922175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руговая 18"/>
          <p:cNvSpPr/>
          <p:nvPr/>
        </p:nvSpPr>
        <p:spPr>
          <a:xfrm rot="18925678">
            <a:off x="8928126" y="6932763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руговая 19"/>
          <p:cNvSpPr/>
          <p:nvPr/>
        </p:nvSpPr>
        <p:spPr>
          <a:xfrm rot="18612523">
            <a:off x="10260924" y="6922175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руговая 20"/>
          <p:cNvSpPr/>
          <p:nvPr/>
        </p:nvSpPr>
        <p:spPr>
          <a:xfrm rot="18280980">
            <a:off x="11524008" y="6896219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руговая 21"/>
          <p:cNvSpPr/>
          <p:nvPr/>
        </p:nvSpPr>
        <p:spPr>
          <a:xfrm rot="15669812">
            <a:off x="12309811" y="5794132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руговая 24"/>
          <p:cNvSpPr/>
          <p:nvPr/>
        </p:nvSpPr>
        <p:spPr>
          <a:xfrm rot="14455133">
            <a:off x="12204536" y="2806684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7" name="Круговая 26"/>
          <p:cNvSpPr/>
          <p:nvPr/>
        </p:nvSpPr>
        <p:spPr>
          <a:xfrm rot="12595212">
            <a:off x="12255205" y="1032044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8" name="Круговая 27"/>
          <p:cNvSpPr/>
          <p:nvPr/>
        </p:nvSpPr>
        <p:spPr>
          <a:xfrm rot="10800000">
            <a:off x="11789550" y="-557731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9" name="Круговая 28"/>
          <p:cNvSpPr/>
          <p:nvPr/>
        </p:nvSpPr>
        <p:spPr>
          <a:xfrm rot="9453828">
            <a:off x="10529391" y="-464023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0" name="Круговая 29"/>
          <p:cNvSpPr/>
          <p:nvPr/>
        </p:nvSpPr>
        <p:spPr>
          <a:xfrm rot="8702747">
            <a:off x="9093812" y="-530729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1" name="Круговая 30"/>
          <p:cNvSpPr/>
          <p:nvPr/>
        </p:nvSpPr>
        <p:spPr>
          <a:xfrm rot="8045117">
            <a:off x="8035788" y="-570252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2" name="Круговая 31"/>
          <p:cNvSpPr/>
          <p:nvPr/>
        </p:nvSpPr>
        <p:spPr>
          <a:xfrm rot="8450594">
            <a:off x="6981962" y="-584733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3" name="Круговая 32"/>
          <p:cNvSpPr/>
          <p:nvPr/>
        </p:nvSpPr>
        <p:spPr>
          <a:xfrm rot="8051841">
            <a:off x="6035376" y="-530729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4" name="Круговая 33"/>
          <p:cNvSpPr/>
          <p:nvPr/>
        </p:nvSpPr>
        <p:spPr>
          <a:xfrm rot="7582206">
            <a:off x="5107989" y="-530730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5" name="Круговая 34"/>
          <p:cNvSpPr/>
          <p:nvPr/>
        </p:nvSpPr>
        <p:spPr>
          <a:xfrm rot="7631849">
            <a:off x="4100756" y="-570252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6" name="Круговая 35"/>
          <p:cNvSpPr/>
          <p:nvPr/>
        </p:nvSpPr>
        <p:spPr>
          <a:xfrm rot="7255268">
            <a:off x="3063898" y="-534227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7" name="Круговая 36"/>
          <p:cNvSpPr/>
          <p:nvPr/>
        </p:nvSpPr>
        <p:spPr>
          <a:xfrm rot="6758159">
            <a:off x="2132778" y="-584733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9" name="Круговая 38"/>
          <p:cNvSpPr/>
          <p:nvPr/>
        </p:nvSpPr>
        <p:spPr>
          <a:xfrm rot="6368253">
            <a:off x="1191625" y="-514596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0" name="Круговая 39"/>
          <p:cNvSpPr/>
          <p:nvPr/>
        </p:nvSpPr>
        <p:spPr>
          <a:xfrm rot="5400000">
            <a:off x="229362" y="-439645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2" name="Круговая 41"/>
          <p:cNvSpPr/>
          <p:nvPr/>
        </p:nvSpPr>
        <p:spPr>
          <a:xfrm rot="3133004">
            <a:off x="-486590" y="1480505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3" name="Круговая 42"/>
          <p:cNvSpPr/>
          <p:nvPr/>
        </p:nvSpPr>
        <p:spPr>
          <a:xfrm rot="1895987">
            <a:off x="-438315" y="2803688"/>
            <a:ext cx="381000" cy="381000"/>
          </a:xfrm>
          <a:prstGeom prst="pi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5" name="Круговая 44"/>
          <p:cNvSpPr/>
          <p:nvPr/>
        </p:nvSpPr>
        <p:spPr>
          <a:xfrm rot="1426142">
            <a:off x="-504630" y="5794131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Круговая 45"/>
          <p:cNvSpPr/>
          <p:nvPr/>
        </p:nvSpPr>
        <p:spPr>
          <a:xfrm rot="20799704">
            <a:off x="-63007" y="6970771"/>
            <a:ext cx="381000" cy="381000"/>
          </a:xfrm>
          <a:prstGeom prst="pi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76" y="3849430"/>
            <a:ext cx="1905000" cy="1905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072340" y="3379490"/>
            <a:ext cx="243746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uk-UA" dirty="0" smtClean="0"/>
              <a:t>Посилання</a:t>
            </a:r>
            <a:r>
              <a:rPr lang="ru-RU" dirty="0" smtClean="0"/>
              <a:t> на </a:t>
            </a:r>
            <a:r>
              <a:rPr lang="en-US" dirty="0" smtClean="0"/>
              <a:t>GIT</a:t>
            </a:r>
            <a:r>
              <a:rPr lang="ru-RU" dirty="0" smtClean="0"/>
              <a:t> </a:t>
            </a:r>
            <a:r>
              <a:rPr lang="en-US" dirty="0" smtClean="0"/>
              <a:t>HUB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206 L 0.0685 -0.62615 L 0.05561 -0.5787 L 0.05665 -0.63958 L 0.04584 -0.58264 L 0.05014 -0.62986 L 0.06082 -0.57083 L 0.07163 -0.62986 L 0.07371 -0.5669 L 0.08348 -0.63379 L 0.08895 -0.56504 L 0.07371 -0.62777 L -0.00131 0.0206 Z " pathEditMode="relative" rAng="0" ptsTypes="AAAAAAAAAAAAA">
                                      <p:cBhvr>
                                        <p:cTn id="1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-330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3959E-6 -4.07407E-6 L 0.04793 -0.6574 L 0.03751 -0.59259 L 0.03855 -0.6574 L 0.05001 -0.6074 L 0.05522 -0.66296 L 0.05522 -0.60185 L 0.04793 -0.6574 L 0.03334 -0.59814 L 0.03751 -0.67222 L 2.03959E-6 -4.07407E-6 Z " pathEditMode="relative" rAng="0" ptsTypes="AAAAAAAAAAA">
                                      <p:cBhvr>
                                        <p:cTn id="12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" y="-33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1818E-6 1.85185E-6 L -1.81818E-6 0.00023 C 0.00026 -0.00625 0.00065 -0.01227 0.00104 -0.01806 C 0.0013 -0.02292 0.00169 -0.02778 0.00209 -0.03241 C 0.00248 -0.03959 0.00274 -0.04676 0.00313 -0.05394 C 0.00339 -0.10417 0.00352 -0.1544 0.00417 -0.2044 C 0.00417 -0.21019 0.00469 -0.21551 0.00521 -0.2206 C 0.00573 -0.22616 0.00651 -0.23148 0.0073 -0.23681 C 0.00756 -0.23866 0.00808 -0.24028 0.00834 -0.24213 C 0.00912 -0.24931 0.00964 -0.25671 0.01042 -0.26366 C 0.01068 -0.26621 0.01081 -0.26852 0.01146 -0.27084 C 0.01224 -0.27408 0.01355 -0.27685 0.01459 -0.27986 C 0.01641 -0.29607 0.01511 -0.2831 0.01667 -0.30671 C 0.01693 -0.31158 0.01732 -0.31621 0.01771 -0.32107 C 0.01798 -0.32639 0.01837 -0.33195 0.01876 -0.33704 C 0.01889 -0.33912 0.02045 -0.36134 0.02084 -0.36412 C 0.02123 -0.36783 0.02214 -0.3713 0.02292 -0.37477 C 0.02318 -0.39514 0.02358 -0.41551 0.02397 -0.43565 C 0.02423 -0.45255 0.02488 -0.46945 0.02501 -0.48588 C 0.02514 -0.52778 0.02501 -0.56968 0.02501 -0.61134 L 0.02501 -0.6294 L 0.03126 -0.58982 L 0.03439 -0.6294 L 0.01771 -0.58634 L 0.01771 -0.6294 L 0.00834 -0.60255 L 0.02292 -0.64537 L 0.03334 -0.58634 L 0.03022 -0.64005 L 0.01771 -0.58449 L 0.01355 -0.64005 L -1.81818E-6 1.85185E-6 Z " pathEditMode="relative" rAng="0" ptsTypes="AAAAAAAAAAAAAAAAAAAAAAAAAAAAAAAA">
                                      <p:cBhvr>
                                        <p:cTn id="14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322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39 -0.12593 -0.00078 -0.25185 -0.00104 -0.37778 L 0.00417 -0.62037 L -0.01041 -0.57778 L -0.00416 -0.64445 L 0.01042 -0.58889 L 0.01147 -0.64445 L 0.0198 -0.5963 L 0.00417 -0.63334 L -0.01458 -0.5963 L -0.01146 -0.64445 L 0.00521 -0.19259 L 0 0.02778 L 0 0.01296 L 0 0.01296 " pathEditMode="relative" ptsTypes="AAAAAAAAAAAAAAA">
                                      <p:cBhvr>
                                        <p:cTn id="16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8 -0.31852 L 0 -0.60926 L -0.01563 -0.65741 L -0.01042 -0.59444 L -0.00104 -0.64815 L 0.0073 -0.59444 L 0.00938 -0.65 L -0.00208 -0.59815 L -0.025 -0.64815 L -0.02396 -0.59629 L -0.00729 -0.63889 L -0.01771 -0.31296 L -0.00104 -0.00926 L 0 0 Z " pathEditMode="relative" ptsTypes="AAAAAAAAAAAAAAA">
                                      <p:cBhvr>
                                        <p:cTn id="1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668 -0.25741 L -0.01147 -0.3963 C -0.01121 -0.47592 -0.01081 -0.55555 -0.01042 -0.63518 L -0.00521 -0.57592 L -0.00105 -0.64259 L -0.01459 -0.57592 L -0.01876 -0.63889 L -0.01876 -0.57592 L -0.01042 -0.6463 L 0.00625 -0.57963 L -0.01147 -0.63148 L -0.0073 -0.20741 L 0 0 Z " pathEditMode="relative" ptsTypes="AAAAAAAAAAAAAA">
                                      <p:cBhvr>
                                        <p:cTn id="20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-0.22408 L 0.00105 -0.41482 L -0.03542 -0.62408 L -0.02709 -0.55371 L -0.02084 -0.63334 L -0.01979 -0.52223 L -0.00729 -0.62408 L -0.02709 -0.54074 L -0.04376 -0.62037 L 0 0 Z " pathEditMode="relative" ptsTypes="AAAAAAAAAAA">
                                      <p:cBhvr>
                                        <p:cTn id="22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917 -0.27407 L -0.02188 -0.46296 L -0.04689 -0.61296 L -0.0448 -0.53889 L -0.03647 -0.62037 L -0.02605 -0.57407 L -0.02709 -0.62037 L -0.02813 -0.51667 L -0.02188 -0.61852 L -0.02813 -0.50926 L -0.04376 -0.61296 L 0 0 Z " pathEditMode="relative" ptsTypes="AAAAAAAAAAAAA">
                                      <p:cBhvr>
                                        <p:cTn id="24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334 -0.27407 L -0.06877 -0.44814 L -0.08648 -0.65 L -0.07294 -0.59814 L -0.10003 -0.64814 L -0.08961 -0.57777 L -0.08753 -0.61296 L -0.07294 -0.55 L -0.09169 -0.64259 L -0.0198 -0.15185 L 0 0 Z " pathEditMode="relative" ptsTypes="AAAAAAAAAAAA">
                                      <p:cBhvr>
                                        <p:cTn id="26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273 -0.34259 L -0.15941 -0.63148 L -0.15525 -0.57222 L -0.16567 -0.63333 L -0.13857 -0.58703 L -0.15941 -0.64074 L -0.14274 -0.57777 L -0.16358 -0.64629 L 0 0 Z " pathEditMode="relative" ptsTypes="AAAAAAAA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89 -0.01968 L -0.10784 -0.28704 L -0.18091 -0.49514 L -0.20956 -0.53612 L -0.18312 -0.47917 L -0.20227 -0.53704 L -0.17296 -0.50209 L -0.21073 -0.52107 L -0.18065 -0.48959 L -0.20136 -0.53959 L -0.17453 -0.4926 L -0.20214 -0.53519 L -0.06838 -0.20325 L 0.01589 -0.01968 Z " pathEditMode="relative" rAng="21240000" ptsTypes="AAAAAAAAAAAAAA">
                                      <p:cBhvr>
                                        <p:cTn id="30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83" y="-2590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56 -0.05556 L -0.11878 -0.1 L -0.17818 -0.12037 L -0.15421 -0.13519 L -0.17401 -0.13889 L -0.14692 -0.1 L -0.17609 -0.11852 L -0.13129 -0.11482 L -0.17818 -0.13334 L -0.13754 -0.0963 L -0.17505 -0.14815 L -0.10524 -0.09815 L 0 0 Z " pathEditMode="relative" ptsTypes="AAAAAAAAAAAAAA">
                                      <p:cBhvr>
                                        <p:cTn id="32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275 0.06111 L -0.11566 0.03148 L -0.15004 0.05 L -0.11357 0.01667 L -0.15421 0.03518 L -0.09273 0.06481 L -0.15525 0.0537 L -0.10732 0.07037 L -0.14275 0.06111 L 0 0 Z " pathEditMode="relative" ptsTypes="AAAAAAAAAAA">
                                      <p:cBhvr>
                                        <p:cTn id="34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341 0.02731 -0.00195 0.00509 -0.02292 0.04074 C -0.02657 0.04676 -0.03035 0.05231 -0.03334 0.05926 C -0.03477 0.06227 -0.03582 0.06597 -0.03751 0.06852 C -0.04011 0.07222 -0.04311 0.07454 -0.04585 0.07778 C -0.04689 0.08009 -0.0478 0.08287 -0.04897 0.08518 C -0.05027 0.08727 -0.05184 0.08889 -0.05314 0.09074 C -0.05626 0.09444 -0.05939 0.09815 -0.06252 0.10185 C -0.06434 0.1037 -0.06616 0.10509 -0.06773 0.10741 C -0.06955 0.10972 -0.07137 0.11204 -0.07294 0.11481 C -0.07411 0.11643 -0.07489 0.11875 -0.07606 0.12037 C -0.08883 0.13634 -0.06851 0.1044 -0.08648 0.13333 C -0.08804 0.13565 -0.08922 0.13819 -0.09065 0.14074 C -0.09234 0.14329 -0.09417 0.1456 -0.09586 0.14815 C -0.0969 0.1493 -0.09807 0.15023 -0.09898 0.15185 C -0.10016 0.15347 -0.10107 0.15579 -0.10211 0.15741 C -0.10706 0.16412 -0.10927 0.16551 -0.11461 0.17037 C -0.12399 0.19236 -0.11162 0.16528 -0.12191 0.18148 C -0.1236 0.18403 -0.12451 0.18773 -0.12607 0.19074 C -0.12738 0.19282 -0.12907 0.19398 -0.13024 0.1963 C -0.13115 0.19768 -0.13181 0.19977 -0.13233 0.20185 C -0.13311 0.20417 -0.13337 0.20718 -0.13441 0.20926 C -0.13558 0.21111 -0.13728 0.21157 -0.13858 0.21296 C -0.14861 0.22292 -0.13532 0.21111 -0.14483 0.21852 C -0.15017 0.22245 -0.1473 0.22222 -0.15004 0.22222 L -0.13337 0.17963 L -0.15837 0.22407 L -0.12607 0.15555 L -0.15004 0.23333 L -0.11045 0.18518 L -0.1615 0.20555 L -0.11774 0.16852 L 0 0 Z " pathEditMode="relative" ptsTypes="AAAAAAAAAAAAAAAAAAAAAAAAAAAAAAAAAA">
                                      <p:cBhvr>
                                        <p:cTn id="36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086 0.16481 L -0.07294 0.12037 L -0.07919 0.17963 L -0.07919 0.11666 L -0.08857 0.16111 L -0.05939 0.13148 L -0.08544 0.17777 L -0.06669 0.1074 L 0 0 Z " pathEditMode="relative" ptsTypes="AAAAAAAAAA">
                                      <p:cBhvr>
                                        <p:cTn id="38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3 0.13681 L -0.00312 0.17385 L -0.00104 0.11088 L 0.00313 0.17037 L -0.00312 0.11644 L -0.01042 0.16667 L 0.01042 0.12408 L 0.01146 0.16829 L 0.00104 0.12778 L 0 0 Z " pathEditMode="relative" ptsTypes="AAAAAAAAAAA">
                                      <p:cBhvr>
                                        <p:cTn id="40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63 0.12037 L 0.00938 0.1537 L 0 0.10926 L -0.01146 0.14444 L 0.01042 0.1074 L 0.02084 0.14074 L 0.00313 0.10185 L 0.00313 0.14444 L 0 0 Z " pathEditMode="relative" ptsTypes="AAAAAAAAAA">
                                      <p:cBhvr>
                                        <p:cTn id="42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625 0.13704 L 0.01563 0.09074 L 0.01458 0.14074 L -0.00417 0.09259 L -0.0073 0.13333 L 0.00937 0.09259 L 0.00312 0.14074 L 0.00833 0.09444 L 0.01146 0.15 L 0.00104 0.09815 L 0 0 Z " pathEditMode="relative" ptsTypes="AAAAAAAAAAAA">
                                      <p:cBhvr>
                                        <p:cTn id="44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293 0.11297 L 0.01459 0.14815 L 0.01355 0.10926 L 0.00417 0.1463 L 0.01251 0.0926 L 0.02814 0.13889 L 0.00938 0.07778 L 0 0.13148 L 0 0 Z " pathEditMode="relative" ptsTypes="AAAAAAAAAA">
                                      <p:cBhvr>
                                        <p:cTn id="46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251 0.07592 L 0.00313 0.12037 L 0.00834 0.13518 L 0.0073 0.06666 L 0.01563 0.12963 L 0.00938 0.07777 L -0.00417 0.12777 L 0.0073 0.07037 L 0.0073 0.13703 L -0.00104 0.07963 L 0.01563 0.12592 L 0.00313 0.06481 L 0 0 Z " pathEditMode="relative" ptsTypes="AAAAAAAAAAAAAA">
                                      <p:cBhvr>
                                        <p:cTn id="48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0.06482 L 0.00417 0.12778 L -0.00313 0.1 L 0.00208 0.13334 L 0.01146 0.0926 L 0.0125 0.13148 L -0.00208 0.09792 L -0.00417 0.13148 L 0.01146 0.09074 L 0 0 Z " pathEditMode="relative" ptsTypes="AAAAAAAAAAA">
                                      <p:cBhvr>
                                        <p:cTn id="50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863E-6 1.48148E-6 L 0.0151 0.09167 L 0.01042 0.14583 L 0.01628 0.16481 L 0.0069 0.09167 L 0.02917 0.15208 L 0.0069 0.07292 L 0.00104 0.14583 L 0.02565 0.09583 L 0.02565 0.15417 L 3.3863E-6 1.48148E-6 Z " pathEditMode="relative" rAng="0" ptsTypes="AAAAAAAAAAA">
                                      <p:cBhvr>
                                        <p:cTn id="52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82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-2.59259E-6 L 0.03022 0.14167 L 0.03608 0.19769 L 0.01733 0.14167 L 0.05197 0.18773 L 0.04181 0.12431 L 0.04181 0.19537 L 0.03608 0.12153 L 0.02306 0.19769 L 0.02592 0.12431 L 0.04324 0.19537 L 0.02306 0.11389 L -4.41261E-6 -2.59259E-6 Z " pathEditMode="relative" rAng="0" ptsTypes="AAAAAAAAAAAAA">
                                      <p:cBhvr>
                                        <p:cTn id="54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" y="988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026E-6 2.22222E-6 L 0.07411 0.2169 L 0.06642 0.13379 L 0.08362 0.20717 L 0.0379 0.15949 L 0.06069 0.23611 L 0.06069 0.15949 L 0.07971 0.22963 L 0.04936 0.15301 L 0.07411 0.22315 L -1.00026E-6 2.22222E-6 Z " pathEditMode="relative" rAng="0" ptsTypes="AAAAAAAAAAA">
                                      <p:cBhvr>
                                        <p:cTn id="56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1" y="1180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711 0.22593 L 0.11878 0.18148 L 0.12607 0.24444 L 0.10211 0.20556 L 0.13545 0.23148 L 0.0969 0.22593 L 0.13337 0.24444 L 0.08856 0.24259 L 0.13545 0.25185 L 0 0 Z " pathEditMode="relative" ptsTypes="AAAAAAAAAAA">
                                      <p:cBhvr>
                                        <p:cTn id="58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2 0.02408 L 0.12295 0.00185 L 0.16358 0.01297 L 0.13441 -0.00555 L 0.16983 -0.00555 L 0.11865 0.01482 L 0.16983 0.01297 L 0.12191 -0.0037 L 0.174 0.02037 L 0 0 Z " pathEditMode="relative" ptsTypes="AAAAAAAAAAA">
                                      <p:cBhvr>
                                        <p:cTn id="60" dur="2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2 -0.10185 L 0.11878 -0.08518 L 0.15838 -0.11481 L 0.11149 -0.1037 L 0.15629 -0.1037 L 0.1292 -0.06296 L 0.15629 -0.09629 L 0.11566 -0.09074 L 0.15525 -0.10555 L 0 0 Z " pathEditMode="relative" ptsTypes="AAAAAAAAAAA">
                                      <p:cBhvr>
                                        <p:cTn id="6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067 -0.48703 L 0.1542 -0.42777 L 0.19901 -0.47592 L 0.17608 -0.41481 L 0.18338 -0.48703 L 0.16254 -0.42963 L 0.19275 -0.47777 L 0.16671 -0.4074 L 0.20213 -0.46666 L 0.16775 -0.42963 L 0.19692 -0.48889 L 0 0 Z " pathEditMode="relative" ptsTypes="AAAAAAAAAAAAA">
                                      <p:cBhvr>
                                        <p:cTn id="64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502 -0.23149 L 0.12504 -0.3463 L 0.15004 -0.48334 L 0.17922 -0.56852 L 0.18443 -0.62963 L 0.18547 -0.57037 L 0.18755 -0.62408 L 0.1813 -0.55556 L 0.18026 -0.62408 L 0.16984 -0.55556 L 0.18859 -0.63149 L 0.1813 -0.55371 L 0.18026 -0.63149 L 0 0 Z " pathEditMode="relative" ptsTypes="AAAAAAAAAAAAAAA">
                                      <p:cBhvr>
                                        <p:cTn id="66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619742" y="1295400"/>
            <a:ext cx="6949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ДЯКУ</a:t>
            </a:r>
            <a:r>
              <a:rPr lang="uk-UA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ЄМО ЗА УВАГУ!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52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8225" y="609600"/>
            <a:ext cx="8311398" cy="1371600"/>
          </a:xfrm>
        </p:spPr>
        <p:txBody>
          <a:bodyPr rtlCol="0"/>
          <a:lstStyle/>
          <a:p>
            <a:pPr rtl="0"/>
            <a:r>
              <a:rPr lang="ru-RU" dirty="0" smtClean="0"/>
              <a:t>Мета проекту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38225" y="2209800"/>
            <a:ext cx="7037387" cy="4038600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dirty="0" smtClean="0"/>
              <a:t>Розробка </a:t>
            </a:r>
            <a:r>
              <a:rPr lang="uk-UA" dirty="0" smtClean="0">
                <a:solidFill>
                  <a:srgbClr val="46A4D9"/>
                </a:solidFill>
              </a:rPr>
              <a:t>платформи</a:t>
            </a:r>
            <a:r>
              <a:rPr lang="uk-UA" dirty="0" smtClean="0"/>
              <a:t> для дослідження поведінки ботів</a:t>
            </a:r>
            <a:endParaRPr lang="en-US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dirty="0" smtClean="0"/>
              <a:t>Створення середовища для навчання ботів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uk-UA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dirty="0" smtClean="0"/>
              <a:t>Удосконалення алгоритмів ботів для за рахунок використання Штучного Інтелекту</a:t>
            </a:r>
          </a:p>
          <a:p>
            <a:pPr rtl="0"/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667000"/>
            <a:ext cx="5434920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2812" y="152400"/>
            <a:ext cx="9144001" cy="1371600"/>
          </a:xfrm>
        </p:spPr>
        <p:txBody>
          <a:bodyPr rtlCol="0">
            <a:normAutofit/>
          </a:bodyPr>
          <a:lstStyle/>
          <a:p>
            <a:r>
              <a:rPr lang="uk-UA" sz="4400" dirty="0" smtClean="0"/>
              <a:t>Проблеми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5791200"/>
            <a:ext cx="1104800" cy="824216"/>
          </a:xfrm>
          <a:prstGeom prst="rect">
            <a:avLst/>
          </a:prstGeom>
        </p:spPr>
      </p:pic>
      <p:sp>
        <p:nvSpPr>
          <p:cNvPr id="8" name="Текст 2"/>
          <p:cNvSpPr txBox="1">
            <a:spLocks/>
          </p:cNvSpPr>
          <p:nvPr/>
        </p:nvSpPr>
        <p:spPr>
          <a:xfrm>
            <a:off x="923924" y="1981200"/>
            <a:ext cx="8370888" cy="304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uk-UA" dirty="0" smtClean="0">
                <a:solidFill>
                  <a:srgbClr val="46A4D9"/>
                </a:solidFill>
              </a:rPr>
              <a:t>Відсутність готових рішень на які можна спиратись</a:t>
            </a:r>
            <a:endParaRPr lang="en-US" dirty="0" smtClean="0">
              <a:solidFill>
                <a:srgbClr val="46A4D9"/>
              </a:solidFill>
            </a:endParaRPr>
          </a:p>
          <a:p>
            <a:pPr marL="342900" indent="-342900"/>
            <a:r>
              <a:rPr lang="uk-UA" dirty="0" smtClean="0">
                <a:solidFill>
                  <a:srgbClr val="46A4D9"/>
                </a:solidFill>
              </a:rPr>
              <a:t>Відсутність  готових нейронних мереж  для бот</a:t>
            </a:r>
            <a:r>
              <a:rPr lang="ru-RU" dirty="0">
                <a:solidFill>
                  <a:srgbClr val="46A4D9"/>
                </a:solidFill>
              </a:rPr>
              <a:t>а</a:t>
            </a:r>
            <a:endParaRPr lang="uk-UA" dirty="0" smtClean="0">
              <a:solidFill>
                <a:srgbClr val="46A4D9"/>
              </a:solidFill>
            </a:endParaRPr>
          </a:p>
          <a:p>
            <a:pPr marL="342900" indent="-342900"/>
            <a:r>
              <a:rPr lang="uk-UA" dirty="0" smtClean="0">
                <a:solidFill>
                  <a:srgbClr val="46A4D9"/>
                </a:solidFill>
              </a:rPr>
              <a:t>Скудний розвиток  у використанні штучного інтелекту для створення ботів</a:t>
            </a:r>
            <a:r>
              <a:rPr lang="en-US" dirty="0" smtClean="0">
                <a:solidFill>
                  <a:srgbClr val="46A4D9"/>
                </a:solidFill>
              </a:rPr>
              <a:t/>
            </a:r>
            <a:br>
              <a:rPr lang="en-US" dirty="0" smtClean="0">
                <a:solidFill>
                  <a:srgbClr val="46A4D9"/>
                </a:solidFill>
              </a:rPr>
            </a:br>
            <a:endParaRPr lang="uk-UA" dirty="0" smtClean="0">
              <a:solidFill>
                <a:srgbClr val="46A4D9"/>
              </a:solidFill>
            </a:endParaRPr>
          </a:p>
          <a:p>
            <a:endParaRPr lang="uk-UA" dirty="0">
              <a:solidFill>
                <a:srgbClr val="46A4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2812" y="152400"/>
            <a:ext cx="9144001" cy="762000"/>
          </a:xfrm>
        </p:spPr>
        <p:txBody>
          <a:bodyPr rtlCol="0">
            <a:noAutofit/>
          </a:bodyPr>
          <a:lstStyle/>
          <a:p>
            <a:pPr algn="ctr"/>
            <a:r>
              <a:rPr lang="ru-RU" sz="4400" dirty="0" smtClean="0"/>
              <a:t>Новинка в</a:t>
            </a:r>
            <a:r>
              <a:rPr lang="uk-UA" sz="4400" dirty="0" smtClean="0"/>
              <a:t>ід </a:t>
            </a:r>
            <a:r>
              <a:rPr lang="ru-RU" sz="4400" dirty="0" err="1"/>
              <a:t>Electronic</a:t>
            </a:r>
            <a:r>
              <a:rPr lang="ru-RU" sz="4400" dirty="0"/>
              <a:t> </a:t>
            </a:r>
            <a:r>
              <a:rPr lang="ru-RU" sz="4400" dirty="0" err="1" smtClean="0"/>
              <a:t>Arts</a:t>
            </a:r>
            <a:r>
              <a:rPr lang="en-US" sz="4400" dirty="0" smtClean="0"/>
              <a:t> //</a:t>
            </a:r>
            <a:r>
              <a:rPr lang="ru-RU" sz="4400" dirty="0" smtClean="0">
                <a:solidFill>
                  <a:srgbClr val="46A4D9"/>
                </a:solidFill>
              </a:rPr>
              <a:t> </a:t>
            </a:r>
            <a:r>
              <a:rPr lang="en-US" sz="4400" dirty="0" smtClean="0"/>
              <a:t>Seed</a:t>
            </a:r>
            <a:endParaRPr lang="uk-UA" sz="4400" dirty="0"/>
          </a:p>
        </p:txBody>
      </p:sp>
      <p:sp>
        <p:nvSpPr>
          <p:cNvPr id="8" name="Текст 2"/>
          <p:cNvSpPr txBox="1">
            <a:spLocks/>
          </p:cNvSpPr>
          <p:nvPr/>
        </p:nvSpPr>
        <p:spPr>
          <a:xfrm>
            <a:off x="5637212" y="1409700"/>
            <a:ext cx="5856288" cy="4107656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 smtClean="0">
                <a:solidFill>
                  <a:srgbClr val="46A4D9"/>
                </a:solidFill>
              </a:rPr>
              <a:t>Нещодавно компанії</a:t>
            </a:r>
            <a:r>
              <a:rPr lang="ru-RU" dirty="0" smtClean="0">
                <a:solidFill>
                  <a:srgbClr val="46A4D9"/>
                </a:solidFill>
              </a:rPr>
              <a:t> </a:t>
            </a:r>
            <a:r>
              <a:rPr lang="ru-RU" dirty="0" err="1"/>
              <a:t>Electronic</a:t>
            </a:r>
            <a:r>
              <a:rPr lang="ru-RU" dirty="0"/>
              <a:t> </a:t>
            </a:r>
            <a:r>
              <a:rPr lang="ru-RU" dirty="0" err="1"/>
              <a:t>Arts</a:t>
            </a:r>
            <a:r>
              <a:rPr lang="ru-RU" dirty="0">
                <a:solidFill>
                  <a:srgbClr val="46A4D9"/>
                </a:solidFill>
              </a:rPr>
              <a:t> </a:t>
            </a:r>
            <a:r>
              <a:rPr lang="uk-UA" dirty="0" smtClean="0">
                <a:solidFill>
                  <a:srgbClr val="46A4D9"/>
                </a:solidFill>
              </a:rPr>
              <a:t>запропонували нову </a:t>
            </a:r>
            <a:r>
              <a:rPr lang="uk-UA" dirty="0" err="1" smtClean="0">
                <a:solidFill>
                  <a:srgbClr val="46A4D9"/>
                </a:solidFill>
              </a:rPr>
              <a:t>нейромережеву</a:t>
            </a:r>
            <a:r>
              <a:rPr lang="uk-UA" dirty="0" smtClean="0">
                <a:solidFill>
                  <a:srgbClr val="46A4D9"/>
                </a:solidFill>
              </a:rPr>
              <a:t> архітектуру, яку можна використовувати для створення навчальних ботів для </a:t>
            </a:r>
            <a:r>
              <a:rPr lang="uk-UA" dirty="0" err="1" smtClean="0">
                <a:solidFill>
                  <a:srgbClr val="46A4D9"/>
                </a:solidFill>
              </a:rPr>
              <a:t>шутерів</a:t>
            </a:r>
            <a:r>
              <a:rPr lang="uk-UA" dirty="0" smtClean="0">
                <a:solidFill>
                  <a:srgbClr val="46A4D9"/>
                </a:solidFill>
              </a:rPr>
              <a:t> або інших ігор</a:t>
            </a:r>
            <a:r>
              <a:rPr lang="ru-RU" dirty="0" smtClean="0">
                <a:solidFill>
                  <a:srgbClr val="46A4D9"/>
                </a:solidFill>
              </a:rPr>
              <a:t>. 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46A4D9"/>
                </a:solidFill>
              </a:rPr>
              <a:t>Для навчання вибрали гібридний підхід, при якому алгоритм на початку вчиться на записах ігор людей, а потом поступово переходить на повністю самостійне навчання. 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46A4D9"/>
                </a:solidFill>
              </a:rPr>
              <a:t>Нейронна</a:t>
            </a:r>
            <a:r>
              <a:rPr lang="ru-RU" dirty="0" smtClean="0">
                <a:solidFill>
                  <a:srgbClr val="46A4D9"/>
                </a:solidFill>
              </a:rPr>
              <a:t> мережа </a:t>
            </a:r>
            <a:r>
              <a:rPr lang="en-US" dirty="0"/>
              <a:t>MAIL</a:t>
            </a:r>
            <a:r>
              <a:rPr lang="en-US" dirty="0">
                <a:solidFill>
                  <a:srgbClr val="46A4D9"/>
                </a:solidFill>
              </a:rPr>
              <a:t>. </a:t>
            </a:r>
            <a:r>
              <a:rPr lang="uk-UA" dirty="0" smtClean="0">
                <a:solidFill>
                  <a:srgbClr val="46A4D9"/>
                </a:solidFill>
              </a:rPr>
              <a:t>Суцільні чорні лінії представляють потік даних під час виведення. Штрихові лінії представляють потік даних під час навчання.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r="20652"/>
          <a:stretch/>
        </p:blipFill>
        <p:spPr>
          <a:xfrm>
            <a:off x="1141412" y="1371600"/>
            <a:ext cx="4114800" cy="4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 rtlCol="0"/>
          <a:lstStyle/>
          <a:p>
            <a:pPr rtl="0"/>
            <a:r>
              <a:rPr lang="uk-UA" dirty="0" smtClean="0"/>
              <a:t>Етапи розробки</a:t>
            </a:r>
            <a:endParaRPr lang="uk-UA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uk-UA" dirty="0" smtClean="0"/>
              <a:t>Розробка движка та гри</a:t>
            </a:r>
          </a:p>
          <a:p>
            <a:pPr rtl="0"/>
            <a:r>
              <a:rPr lang="uk-UA" dirty="0" smtClean="0"/>
              <a:t>Розробка ігрових механік та логіки</a:t>
            </a:r>
          </a:p>
          <a:p>
            <a:pPr rtl="0"/>
            <a:r>
              <a:rPr lang="uk-UA" dirty="0" smtClean="0"/>
              <a:t>Розробка штучного інтелекту</a:t>
            </a:r>
            <a:endParaRPr lang="en-US" dirty="0" smtClean="0"/>
          </a:p>
          <a:p>
            <a:pPr rtl="0"/>
            <a:r>
              <a:rPr lang="uk-UA" dirty="0"/>
              <a:t>П</a:t>
            </a:r>
            <a:r>
              <a:rPr lang="uk-UA" dirty="0" smtClean="0"/>
              <a:t>ід'єднання ШІ до гри та навчання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9301" y="2591333"/>
            <a:ext cx="3809524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uk-UA" dirty="0" smtClean="0"/>
              <a:t>Не все можна реалізувати через БШП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522412" y="1676400"/>
            <a:ext cx="4103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 </a:t>
            </a:r>
            <a:r>
              <a:rPr lang="uk-UA" dirty="0" smtClean="0"/>
              <a:t>намагалися</a:t>
            </a:r>
            <a:r>
              <a:rPr lang="ru-RU" dirty="0" smtClean="0"/>
              <a:t> </a:t>
            </a:r>
            <a:r>
              <a:rPr lang="uk-UA" dirty="0" smtClean="0"/>
              <a:t>використати</a:t>
            </a:r>
            <a:r>
              <a:rPr lang="ru-RU" dirty="0" smtClean="0"/>
              <a:t> р</a:t>
            </a:r>
            <a:r>
              <a:rPr lang="uk-UA" dirty="0" err="1" smtClean="0"/>
              <a:t>ізні</a:t>
            </a:r>
            <a:r>
              <a:rPr lang="uk-UA" dirty="0" smtClean="0"/>
              <a:t> моделі нейронних мереж від </a:t>
            </a:r>
            <a:r>
              <a:rPr lang="ru-RU" dirty="0" smtClean="0"/>
              <a:t>БШП, до </a:t>
            </a:r>
            <a:r>
              <a:rPr lang="uk-UA" dirty="0" smtClean="0"/>
              <a:t>поєднань декількох моделей в одну.</a:t>
            </a:r>
            <a:br>
              <a:rPr lang="uk-UA" dirty="0" smtClean="0"/>
            </a:br>
            <a:endParaRPr lang="uk-UA" dirty="0" smtClean="0"/>
          </a:p>
          <a:p>
            <a:r>
              <a:rPr lang="uk-UA" dirty="0" smtClean="0"/>
              <a:t>Та не одна з них не є придатною для використання у нашому проекту</a:t>
            </a:r>
          </a:p>
          <a:p>
            <a:endParaRPr lang="uk-UA" dirty="0"/>
          </a:p>
          <a:p>
            <a:r>
              <a:rPr lang="uk-UA" dirty="0" smtClean="0"/>
              <a:t>Структура є досить складною, и погано працює з будь-якими змінами. </a:t>
            </a:r>
          </a:p>
          <a:p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>Така структура буде добре працювати якщо є проста чітко визначена ціль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8" y="1828800"/>
            <a:ext cx="2542631" cy="4066861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45" y="1828800"/>
            <a:ext cx="2894067" cy="4066861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1903">
            <a:off x="380492" y="5414647"/>
            <a:ext cx="962027" cy="9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2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152400"/>
            <a:ext cx="9144001" cy="609600"/>
          </a:xfrm>
        </p:spPr>
        <p:txBody>
          <a:bodyPr rtlCol="0"/>
          <a:lstStyle/>
          <a:p>
            <a:pPr algn="ctr" rtl="0"/>
            <a:r>
              <a:rPr lang="uk-UA" dirty="0" smtClean="0"/>
              <a:t>Як працює поведінка ботів</a:t>
            </a:r>
            <a:endParaRPr lang="uk-UA" dirty="0"/>
          </a:p>
        </p:txBody>
      </p:sp>
      <p:graphicFrame>
        <p:nvGraphicFramePr>
          <p:cNvPr id="3" name="Объект 2" descr="Переменный поток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351690"/>
              </p:ext>
            </p:extLst>
          </p:nvPr>
        </p:nvGraphicFramePr>
        <p:xfrm>
          <a:off x="684212" y="1828800"/>
          <a:ext cx="10363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 rtlCol="0"/>
          <a:lstStyle/>
          <a:p>
            <a:pPr algn="ctr" rtl="0"/>
            <a:r>
              <a:rPr lang="uk-UA" dirty="0" smtClean="0"/>
              <a:t>Карта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0012" y="1181100"/>
            <a:ext cx="9753600" cy="762000"/>
          </a:xfrm>
        </p:spPr>
        <p:txBody>
          <a:bodyPr rtlCol="0"/>
          <a:lstStyle/>
          <a:p>
            <a:pPr rtl="0"/>
            <a:r>
              <a:rPr lang="uk-UA" cap="none" dirty="0" smtClean="0"/>
              <a:t>Ми створили окремий модуль який дозволяє намалювати свій ландшафт  карти та додати її до гри.</a:t>
            </a:r>
            <a:endParaRPr lang="uk-UA" cap="none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43" y="2496641"/>
            <a:ext cx="2868612" cy="2868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42212" y="1937053"/>
            <a:ext cx="3733800" cy="4413541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4722812" y="3733800"/>
            <a:ext cx="23622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/>
          <p:cNvSpPr txBox="1"/>
          <p:nvPr/>
        </p:nvSpPr>
        <p:spPr>
          <a:xfrm>
            <a:off x="5273111" y="327213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Bahnschrift Light" panose="020B0502040204020203" pitchFamily="34" charset="0"/>
              </a:rPr>
              <a:t>64х64</a:t>
            </a:r>
            <a:endParaRPr lang="uk-UA" sz="2400" dirty="0">
              <a:latin typeface="Bahnschrift Light" panose="020B0502040204020203" pitchFamily="34" charset="0"/>
            </a:endParaRPr>
          </a:p>
        </p:txBody>
      </p:sp>
      <p:sp>
        <p:nvSpPr>
          <p:cNvPr id="11" name="Текст 2"/>
          <p:cNvSpPr>
            <a:spLocks noGrp="1"/>
          </p:cNvSpPr>
          <p:nvPr>
            <p:ph type="body" idx="1"/>
          </p:nvPr>
        </p:nvSpPr>
        <p:spPr>
          <a:xfrm>
            <a:off x="4434424" y="5639394"/>
            <a:ext cx="2938975" cy="711200"/>
          </a:xfrm>
        </p:spPr>
        <p:txBody>
          <a:bodyPr rtlCol="0"/>
          <a:lstStyle/>
          <a:p>
            <a:pPr rtl="0"/>
            <a:r>
              <a:rPr lang="uk-UA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Ландшафт карти складається з </a:t>
            </a:r>
            <a:r>
              <a:rPr lang="uk-UA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uk-UA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та </a:t>
            </a:r>
            <a:r>
              <a:rPr lang="uk-UA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uk-UA" cap="none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498" b="84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12812" y="660400"/>
            <a:ext cx="3596607" cy="685800"/>
          </a:xfrm>
        </p:spPr>
        <p:txBody>
          <a:bodyPr rtlCol="0"/>
          <a:lstStyle/>
          <a:p>
            <a:pPr rtl="0"/>
            <a:r>
              <a:rPr lang="ru-RU" dirty="0" smtClean="0"/>
              <a:t>Теплова карта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912812" y="1752600"/>
            <a:ext cx="3581399" cy="4267200"/>
          </a:xfrm>
        </p:spPr>
        <p:txBody>
          <a:bodyPr rtlCol="0">
            <a:normAutofit/>
          </a:bodyPr>
          <a:lstStyle/>
          <a:p>
            <a:r>
              <a:rPr lang="uk-UA" sz="2000" dirty="0"/>
              <a:t>Теплова карта - це техніка візуалізації даних, яка показує величину явища за допомогою кольорів</a:t>
            </a:r>
          </a:p>
          <a:p>
            <a:pPr rtl="0"/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Приклад </a:t>
            </a:r>
            <a:r>
              <a:rPr lang="uk-UA" sz="2000" dirty="0" smtClean="0"/>
              <a:t>теплової</a:t>
            </a:r>
            <a:r>
              <a:rPr lang="ru-RU" sz="2000" dirty="0" smtClean="0"/>
              <a:t> </a:t>
            </a:r>
            <a:r>
              <a:rPr lang="uk-UA" sz="2000" dirty="0" smtClean="0"/>
              <a:t>карти з гри</a:t>
            </a:r>
            <a:r>
              <a:rPr lang="ru-RU" sz="2000" dirty="0" smtClean="0"/>
              <a:t> </a:t>
            </a:r>
            <a:r>
              <a:rPr lang="en-US" sz="2000" dirty="0" smtClean="0"/>
              <a:t>World of Tanks. </a:t>
            </a:r>
            <a:r>
              <a:rPr lang="uk-UA" sz="2000" dirty="0" smtClean="0"/>
              <a:t>Цю</a:t>
            </a:r>
            <a:r>
              <a:rPr lang="ru-RU" sz="2000" dirty="0" smtClean="0"/>
              <a:t> </a:t>
            </a:r>
            <a:r>
              <a:rPr lang="uk-UA" sz="2000" dirty="0" smtClean="0"/>
              <a:t>карту зробили розробники гри на основі  повторів зібраних за рік. Тут добре видно місця позиціонування </a:t>
            </a:r>
            <a:r>
              <a:rPr lang="ru-RU" sz="2000" dirty="0"/>
              <a:t>т</a:t>
            </a:r>
            <a:r>
              <a:rPr lang="uk-UA" sz="2000" dirty="0" smtClean="0"/>
              <a:t>а маршрути переміщення гравців  обох команд.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452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476</Words>
  <Application>Microsoft Office PowerPoint</Application>
  <PresentationFormat>Произвольный</PresentationFormat>
  <Paragraphs>77</Paragraphs>
  <Slides>19</Slides>
  <Notes>0</Notes>
  <HiddenSlides>1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Bahnschrift Light</vt:lpstr>
      <vt:lpstr>Corbel</vt:lpstr>
      <vt:lpstr>Синий цифровой тоннель (16 x 9)</vt:lpstr>
      <vt:lpstr>Розробка гри зі штучним інтелектом</vt:lpstr>
      <vt:lpstr>Мета проекту</vt:lpstr>
      <vt:lpstr>Проблеми</vt:lpstr>
      <vt:lpstr>Новинка від Electronic Arts // Seed</vt:lpstr>
      <vt:lpstr>Етапи розробки</vt:lpstr>
      <vt:lpstr>Не все можна реалізувати через БШП</vt:lpstr>
      <vt:lpstr>Як працює поведінка ботів</vt:lpstr>
      <vt:lpstr>Карта</vt:lpstr>
      <vt:lpstr>Теплова карта</vt:lpstr>
      <vt:lpstr>Теплова карта у вигляді висот</vt:lpstr>
      <vt:lpstr>Переміщення ботів</vt:lpstr>
      <vt:lpstr>Поле зору</vt:lpstr>
      <vt:lpstr>Поле зору та стрільба </vt:lpstr>
      <vt:lpstr>Поле зору та стрільба </vt:lpstr>
      <vt:lpstr>Оптимізація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2020-12-23T12:03:12Z</dcterms:created>
  <dcterms:modified xsi:type="dcterms:W3CDTF">2020-12-24T14:30:51Z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